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Oswald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Oswald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decffee1b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decffee1b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decffee1b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decffee1b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decffee1b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decffee1b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198523df79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198523df79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198523df79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198523df79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610df2d5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610df2d5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198523df7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198523df7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198523df79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198523df79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decffee1bc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decffee1bc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decffee1b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decffee1b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9924712b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9924712b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decffee1b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decffee1b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1"/>
              <a:defRPr sz="22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 sz="2000">
                <a:latin typeface="Oswald"/>
                <a:ea typeface="Oswald"/>
                <a:cs typeface="Oswald"/>
                <a:sym typeface="Oswald"/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AutoNum type="romanLcPeriod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AutoNum type="arabicPeriod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AutoNum type="romanLcPeriod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AutoNum type="arabicPeriod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AutoNum type="romanLcPeriod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23438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latin typeface="Oswald"/>
                <a:ea typeface="Oswald"/>
                <a:cs typeface="Oswald"/>
                <a:sym typeface="Oswald"/>
              </a:rPr>
              <a:t>Traffic Intensity Prediction and Recommendation</a:t>
            </a:r>
            <a:endParaRPr sz="37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3469105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swald"/>
                <a:ea typeface="Oswald"/>
                <a:cs typeface="Oswald"/>
                <a:sym typeface="Oswald"/>
              </a:rPr>
              <a:t>D</a:t>
            </a:r>
            <a:r>
              <a:rPr lang="en" sz="2100">
                <a:latin typeface="Oswald"/>
                <a:ea typeface="Oswald"/>
                <a:cs typeface="Oswald"/>
                <a:sym typeface="Oswald"/>
              </a:rPr>
              <a:t>omain: Machine Learning (ML), Web Application Development</a:t>
            </a:r>
            <a:endParaRPr sz="21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Oswald"/>
                <a:ea typeface="Oswald"/>
                <a:cs typeface="Oswald"/>
                <a:sym typeface="Oswald"/>
              </a:rPr>
              <a:t>Undertaken by A. R. Shaikh (Student, MIT WPU, Pune)</a:t>
            </a:r>
            <a:endParaRPr sz="21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9" name="Google Shape;69;p13"/>
          <p:cNvSpPr txBox="1"/>
          <p:nvPr/>
        </p:nvSpPr>
        <p:spPr>
          <a:xfrm>
            <a:off x="-16500" y="0"/>
            <a:ext cx="9160500" cy="169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7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9725" y="38268"/>
            <a:ext cx="5300556" cy="1616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000" y="245300"/>
            <a:ext cx="1705900" cy="12026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Predictions (Auto and Manual)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0" name="Google Shape;140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 rotWithShape="1">
          <a:blip r:embed="rId3">
            <a:alphaModFix/>
          </a:blip>
          <a:srcRect b="4776" l="5611" r="40740" t="20001"/>
          <a:stretch/>
        </p:blipFill>
        <p:spPr>
          <a:xfrm>
            <a:off x="0" y="169350"/>
            <a:ext cx="5514350" cy="434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 rotWithShape="1">
          <a:blip r:embed="rId4">
            <a:alphaModFix/>
          </a:blip>
          <a:srcRect b="6289" l="5781" r="39100" t="30306"/>
          <a:stretch/>
        </p:blipFill>
        <p:spPr>
          <a:xfrm>
            <a:off x="5514350" y="1397451"/>
            <a:ext cx="3629650" cy="2348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Comparison of different prediction times (1 day, 2 days, 3 days, 4 days)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8" name="Google Shape;148;p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9" name="Google Shape;149;p23"/>
          <p:cNvPicPr preferRelativeResize="0"/>
          <p:nvPr/>
        </p:nvPicPr>
        <p:blipFill rotWithShape="1">
          <a:blip r:embed="rId3">
            <a:alphaModFix/>
          </a:blip>
          <a:srcRect b="7824" l="5844" r="40927" t="43845"/>
          <a:stretch/>
        </p:blipFill>
        <p:spPr>
          <a:xfrm>
            <a:off x="271675" y="89075"/>
            <a:ext cx="4156373" cy="212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 rotWithShape="1">
          <a:blip r:embed="rId4">
            <a:alphaModFix/>
          </a:blip>
          <a:srcRect b="8156" l="5464" r="40807" t="44366"/>
          <a:stretch/>
        </p:blipFill>
        <p:spPr>
          <a:xfrm>
            <a:off x="4718125" y="144113"/>
            <a:ext cx="4236259" cy="210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 rotWithShape="1">
          <a:blip r:embed="rId5">
            <a:alphaModFix/>
          </a:blip>
          <a:srcRect b="7979" l="5937" r="40624" t="43573"/>
          <a:stretch/>
        </p:blipFill>
        <p:spPr>
          <a:xfrm>
            <a:off x="296875" y="2419875"/>
            <a:ext cx="4105968" cy="21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 rotWithShape="1">
          <a:blip r:embed="rId6">
            <a:alphaModFix/>
          </a:blip>
          <a:srcRect b="8090" l="5865" r="41530" t="44034"/>
          <a:stretch/>
        </p:blipFill>
        <p:spPr>
          <a:xfrm>
            <a:off x="4780865" y="2420476"/>
            <a:ext cx="4110782" cy="210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Junction Properties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8" name="Google Shape;158;p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9" name="Google Shape;159;p24"/>
          <p:cNvPicPr preferRelativeResize="0"/>
          <p:nvPr/>
        </p:nvPicPr>
        <p:blipFill rotWithShape="1">
          <a:blip r:embed="rId3">
            <a:alphaModFix/>
          </a:blip>
          <a:srcRect b="4778" l="0" r="0" t="8189"/>
          <a:stretch/>
        </p:blipFill>
        <p:spPr>
          <a:xfrm>
            <a:off x="0" y="103900"/>
            <a:ext cx="9144000" cy="4476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Oswald"/>
                <a:ea typeface="Oswald"/>
                <a:cs typeface="Oswald"/>
                <a:sym typeface="Oswald"/>
              </a:rPr>
              <a:t>Use Case </a:t>
            </a:r>
            <a:r>
              <a:rPr lang="en" sz="1700">
                <a:latin typeface="Oswald"/>
                <a:ea typeface="Oswald"/>
                <a:cs typeface="Oswald"/>
                <a:sym typeface="Oswald"/>
              </a:rPr>
              <a:t>Diagram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5" name="Google Shape;165;p25"/>
          <p:cNvSpPr txBox="1"/>
          <p:nvPr/>
        </p:nvSpPr>
        <p:spPr>
          <a:xfrm>
            <a:off x="150" y="0"/>
            <a:ext cx="9144000" cy="471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25"/>
          <p:cNvSpPr txBox="1"/>
          <p:nvPr/>
        </p:nvSpPr>
        <p:spPr>
          <a:xfrm>
            <a:off x="6697325" y="4698500"/>
            <a:ext cx="2446800" cy="4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3664" y="0"/>
            <a:ext cx="559667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213428" y="2095050"/>
            <a:ext cx="2808000" cy="9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swald"/>
                <a:ea typeface="Oswald"/>
                <a:cs typeface="Oswald"/>
                <a:sym typeface="Oswald"/>
              </a:rPr>
              <a:t>Thank You</a:t>
            </a:r>
            <a:endParaRPr sz="30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74" name="Google Shape;174;p26"/>
          <p:cNvPicPr preferRelativeResize="0"/>
          <p:nvPr/>
        </p:nvPicPr>
        <p:blipFill rotWithShape="1">
          <a:blip r:embed="rId3">
            <a:alphaModFix/>
          </a:blip>
          <a:srcRect b="0" l="7206" r="7206" t="0"/>
          <a:stretch/>
        </p:blipFill>
        <p:spPr>
          <a:xfrm>
            <a:off x="3274676" y="0"/>
            <a:ext cx="5869325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4"/>
          <p:cNvSpPr txBox="1"/>
          <p:nvPr/>
        </p:nvSpPr>
        <p:spPr>
          <a:xfrm>
            <a:off x="3622250" y="2348550"/>
            <a:ext cx="5065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5485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Oswald"/>
              <a:buAutoNum type="arabicPeriod"/>
            </a:pPr>
            <a:r>
              <a:rPr lang="en" sz="23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 Brief / Scope</a:t>
            </a:r>
            <a:endParaRPr sz="23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Oswald"/>
              <a:buAutoNum type="arabicPeriod"/>
            </a:pPr>
            <a:r>
              <a:rPr lang="en" sz="23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sz="23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Oswald"/>
              <a:buAutoNum type="arabicPeriod"/>
            </a:pPr>
            <a:r>
              <a:rPr lang="en" sz="23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Classification Vs Regression</a:t>
            </a:r>
            <a:endParaRPr sz="23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Oswald"/>
              <a:buAutoNum type="arabicPeriod"/>
            </a:pPr>
            <a:r>
              <a:rPr lang="en" sz="23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ML process</a:t>
            </a:r>
            <a:endParaRPr sz="23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Oswald"/>
              <a:buAutoNum type="arabicPeriod"/>
            </a:pPr>
            <a:r>
              <a:rPr lang="en" sz="23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About the Dataset</a:t>
            </a:r>
            <a:endParaRPr sz="23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Oswald"/>
              <a:buAutoNum type="arabicPeriod"/>
            </a:pPr>
            <a:r>
              <a:rPr lang="en" sz="23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See how ML algorithm worked</a:t>
            </a:r>
            <a:endParaRPr sz="23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Oswald"/>
              <a:buAutoNum type="arabicPeriod"/>
            </a:pPr>
            <a:r>
              <a:rPr lang="en" sz="23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Predictions</a:t>
            </a:r>
            <a:endParaRPr sz="23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Oswald"/>
              <a:buAutoNum type="arabicPeriod"/>
            </a:pPr>
            <a:r>
              <a:rPr lang="en" sz="23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Comparison of predictions</a:t>
            </a:r>
            <a:endParaRPr sz="23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Oswald"/>
              <a:buAutoNum type="arabicPeriod"/>
            </a:pPr>
            <a:r>
              <a:rPr lang="en" sz="23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Junction Properties</a:t>
            </a:r>
            <a:endParaRPr sz="23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Oswald"/>
              <a:buAutoNum type="arabicPeriod"/>
            </a:pPr>
            <a:r>
              <a:rPr lang="en" sz="23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Use-case diagram</a:t>
            </a:r>
            <a:endParaRPr sz="23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Oswald"/>
              <a:buAutoNum type="arabicPeriod"/>
            </a:pPr>
            <a:r>
              <a:rPr lang="en" sz="23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Requirement Specifications</a:t>
            </a:r>
            <a:endParaRPr sz="23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9" name="Google Shape;79;p14"/>
          <p:cNvSpPr txBox="1"/>
          <p:nvPr>
            <p:ph type="title"/>
          </p:nvPr>
        </p:nvSpPr>
        <p:spPr>
          <a:xfrm>
            <a:off x="233428" y="2095050"/>
            <a:ext cx="2808000" cy="9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Agenda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Brief/Scope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471900" y="188232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Web application design and implementation of Traffic Intensity Prediction and Recommendation, a Machine Learning (ML) project</a:t>
            </a:r>
            <a:endParaRPr sz="20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For prediction purposes of the intensity of traffic at a particular junction and recommendation of possible solution to overcome congestion at that junction</a:t>
            </a:r>
            <a:endParaRPr sz="20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Application is based on a to-be-trained ML algorithm on which the provided data is predicted against</a:t>
            </a:r>
            <a:endParaRPr sz="20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Several ML algorithms will be reviewed and studied for future enhancement of the project</a:t>
            </a:r>
            <a:endParaRPr sz="20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Motivation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471900" y="1830900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swald"/>
              <a:buChar char="●"/>
            </a:pPr>
            <a:r>
              <a:rPr lang="en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Expressions of increased traffic</a:t>
            </a:r>
            <a:r>
              <a:rPr lang="en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: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Char char="○"/>
            </a:pPr>
            <a:r>
              <a:rPr lang="en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Reduction in traffic speeds, (increased journey times)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Char char="○"/>
            </a:pPr>
            <a:r>
              <a:rPr lang="en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Increased fuel consumption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Char char="○"/>
            </a:pPr>
            <a:r>
              <a:rPr lang="en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Environmental pollution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swald"/>
              <a:buChar char="●"/>
            </a:pPr>
            <a:r>
              <a:rPr lang="en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Factors: 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Char char="○"/>
            </a:pPr>
            <a:r>
              <a:rPr lang="en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Acceleration of urbanization, 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Char char="○"/>
            </a:pPr>
            <a:r>
              <a:rPr lang="en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Population growth, 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Char char="○"/>
            </a:pPr>
            <a:r>
              <a:rPr lang="en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Unimproved road conditions, </a:t>
            </a:r>
            <a:r>
              <a:rPr lang="en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bring </a:t>
            </a:r>
            <a:r>
              <a:rPr lang="en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great pressure to urban traffic management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swald"/>
              <a:buChar char="●"/>
            </a:pPr>
            <a:r>
              <a:rPr lang="en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Can help: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Char char="○"/>
            </a:pPr>
            <a:r>
              <a:rPr lang="en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Assist route planning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Char char="○"/>
            </a:pPr>
            <a:r>
              <a:rPr lang="en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Alleviate congestion, etc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Continued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471900" y="198542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Growing </a:t>
            </a:r>
            <a:r>
              <a:rPr lang="en" sz="20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available</a:t>
            </a:r>
            <a:r>
              <a:rPr lang="en" sz="20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 traffic related datasets provide us potential new perspectives to explore this problem</a:t>
            </a:r>
            <a:endParaRPr sz="20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Goal:</a:t>
            </a:r>
            <a:endParaRPr sz="20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swald"/>
              <a:buChar char="○"/>
            </a:pPr>
            <a:r>
              <a:rPr lang="en" sz="20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To predict intensity of traffic over given period of time and </a:t>
            </a:r>
            <a:r>
              <a:rPr lang="en" sz="20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recommend if solution to overcome congestion is necessary or not and show how many districts needed how many treatments.</a:t>
            </a:r>
            <a:endParaRPr sz="20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Classification Vs Regression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50" y="660088"/>
            <a:ext cx="4793398" cy="269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4550" y="642325"/>
            <a:ext cx="4097700" cy="27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118750" y="3503225"/>
            <a:ext cx="8899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Available Regression Algorithms: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Random Forest Regression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Gradient Boosting Regression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Linear Regression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Logistic Regression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4572000" y="3780275"/>
            <a:ext cx="3852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Ridge Regression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Bayesian Ridge Regression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Lasso Regression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ML Process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6" name="Google Shape;116;p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087" y="4"/>
            <a:ext cx="8347824" cy="469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226078" y="34500"/>
            <a:ext cx="2808000" cy="9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About the dataset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226075" y="877975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swald"/>
              <a:buChar char="●"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Type: CSV or XLSX file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swald"/>
              <a:buChar char="●"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Contains features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Oswald"/>
              <a:buChar char="○"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Junction Name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Oswald"/>
              <a:buChar char="○"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Date-time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Oswald"/>
              <a:buChar char="○"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Number of Vehicles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swald"/>
              <a:buChar char="●"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A single row of csv data represents: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Oswald"/>
              <a:buChar char="○"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Number of vehicles at the junction at given date-time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swald"/>
              <a:buChar char="●"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Can be: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Oswald"/>
              <a:buChar char="○"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Hourly data,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Oswald"/>
              <a:buChar char="○"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Daily data,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Oswald"/>
              <a:buChar char="○"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Monthly data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4" name="Google Shape;124;p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swald"/>
                <a:ea typeface="Oswald"/>
                <a:cs typeface="Oswald"/>
                <a:sym typeface="Oswald"/>
              </a:rPr>
              <a:t>‹#›</a:t>
            </a:fld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3541750" y="34500"/>
            <a:ext cx="498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Downloaded from Kaggle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https://www.kaggle.com/datasets/fedesoriano/traffic-prediction-dataset</a:t>
            </a:r>
            <a:endParaRPr u="sng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6" name="Google Shape;126;p20"/>
          <p:cNvPicPr preferRelativeResize="0"/>
          <p:nvPr/>
        </p:nvPicPr>
        <p:blipFill rotWithShape="1">
          <a:blip r:embed="rId3">
            <a:alphaModFix/>
          </a:blip>
          <a:srcRect b="45425" l="3712" r="52096" t="25082"/>
          <a:stretch/>
        </p:blipFill>
        <p:spPr>
          <a:xfrm>
            <a:off x="3648900" y="813725"/>
            <a:ext cx="4507949" cy="169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 rotWithShape="1">
          <a:blip r:embed="rId4">
            <a:alphaModFix/>
          </a:blip>
          <a:srcRect b="13921" l="5744" r="41795" t="34519"/>
          <a:stretch/>
        </p:blipFill>
        <p:spPr>
          <a:xfrm>
            <a:off x="3667900" y="2618125"/>
            <a:ext cx="4469962" cy="247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See how ML algorithm worked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3" name="Google Shape;133;p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4" name="Google Shape;134;p21"/>
          <p:cNvPicPr preferRelativeResize="0"/>
          <p:nvPr/>
        </p:nvPicPr>
        <p:blipFill rotWithShape="1">
          <a:blip r:embed="rId3">
            <a:alphaModFix/>
          </a:blip>
          <a:srcRect b="8156" l="0" r="1283" t="8189"/>
          <a:stretch/>
        </p:blipFill>
        <p:spPr>
          <a:xfrm>
            <a:off x="0" y="178125"/>
            <a:ext cx="9144000" cy="4358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